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1"/>
  </p:sldMasterIdLst>
  <p:notesMasterIdLst>
    <p:notesMasterId r:id="rId17"/>
  </p:notesMasterIdLst>
  <p:sldIdLst>
    <p:sldId id="256" r:id="rId2"/>
    <p:sldId id="259" r:id="rId3"/>
    <p:sldId id="258" r:id="rId4"/>
    <p:sldId id="260" r:id="rId5"/>
    <p:sldId id="266" r:id="rId6"/>
    <p:sldId id="267" r:id="rId7"/>
    <p:sldId id="268" r:id="rId8"/>
    <p:sldId id="275" r:id="rId9"/>
    <p:sldId id="269" r:id="rId10"/>
    <p:sldId id="270" r:id="rId11"/>
    <p:sldId id="271" r:id="rId12"/>
    <p:sldId id="272" r:id="rId13"/>
    <p:sldId id="274" r:id="rId14"/>
    <p:sldId id="273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97" d="100"/>
          <a:sy n="97" d="100"/>
        </p:scale>
        <p:origin x="-2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4714A-F8EC-FA4C-B30F-E514EE69B88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7AB14-652F-884C-93B9-F74E60ED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E7D4A-0689-C044-8812-93C62E214BD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13F36E-0EDE-DD4E-8A0F-67CF30343BF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1740B1-0715-934E-9C65-89FF188D852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DE57F3-E960-E44D-88B5-77CD9269DDDE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88492C-DC5F-B541-9A73-DB17D7D3380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8AB9BB-B9D0-8049-BF27-E56DEA29B25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46595D-19E3-AD4D-9857-0E1E3A12CCEA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126E5E-0F29-B14A-B366-8345A65C7DBF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D88096-77D5-0749-838A-A233B6DC3A3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996D-18F4-ED4F-8FE7-E3033F8F29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3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3C9352-5071-1948-9362-F846EAD1B4C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610E91-3D3D-8249-AB15-46400C67ECE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6BBD458-BB8A-7847-90BC-58FEF6C391F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tiff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9" Type="http://schemas.openxmlformats.org/officeDocument/2006/relationships/image" Target="../media/image12.emf"/><Relationship Id="rId10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3813840"/>
            <a:ext cx="6480048" cy="2301240"/>
          </a:xfrm>
        </p:spPr>
        <p:txBody>
          <a:bodyPr/>
          <a:lstStyle/>
          <a:p>
            <a:r>
              <a:rPr lang="en-US" dirty="0" smtClean="0"/>
              <a:t>An Overview of IRIS and IRIS Data Services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1994632"/>
            <a:ext cx="6480048" cy="1752600"/>
          </a:xfrm>
        </p:spPr>
        <p:txBody>
          <a:bodyPr/>
          <a:lstStyle/>
          <a:p>
            <a:r>
              <a:rPr lang="en-US" dirty="0" smtClean="0"/>
              <a:t>TIM AHERN, DIRECTOR, IRIS DATA 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0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1447800" y="533400"/>
            <a:ext cx="5780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Archiving and curation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2" name="Picture 1" descr="Ch-ArchiveRa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5334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729191" y="67733"/>
            <a:ext cx="8181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DADADA"/>
                </a:solidFill>
              </a:rPr>
              <a:t>IRIS Data Services - distribution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0" y="1092156"/>
            <a:ext cx="7952666" cy="54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1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914400" y="0"/>
            <a:ext cx="56419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DS</a:t>
            </a:r>
          </a:p>
          <a:p>
            <a:r>
              <a:rPr lang="en-US" sz="4400">
                <a:solidFill>
                  <a:srgbClr val="DADADA"/>
                </a:solidFill>
              </a:rPr>
              <a:t>International Activities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Workshops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total of ten workshops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Regional Exchange of Earthquake Data (REED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6576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Support for SeisComp3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Included FDSN web services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3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8"/>
          <p:cNvSpPr txBox="1">
            <a:spLocks noChangeArrowheads="1"/>
          </p:cNvSpPr>
          <p:nvPr/>
        </p:nvSpPr>
        <p:spPr bwMode="auto">
          <a:xfrm>
            <a:off x="1967909" y="703338"/>
            <a:ext cx="5294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There have been 10 Data Workshops</a:t>
            </a:r>
            <a:endParaRPr lang="en-US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9593" y="1307407"/>
            <a:ext cx="1557337" cy="2339975"/>
            <a:chOff x="2589142" y="3657600"/>
            <a:chExt cx="1558019" cy="2339259"/>
          </a:xfrm>
        </p:grpSpPr>
        <p:pic>
          <p:nvPicPr>
            <p:cNvPr id="15387" name="Picture 5" descr="Brazil T Shirt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343400"/>
              <a:ext cx="1416635" cy="1653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8" name="Text Box 10"/>
            <p:cNvSpPr txBox="1">
              <a:spLocks noChangeArrowheads="1"/>
            </p:cNvSpPr>
            <p:nvPr/>
          </p:nvSpPr>
          <p:spPr bwMode="auto">
            <a:xfrm>
              <a:off x="2589142" y="3657600"/>
              <a:ext cx="1558019" cy="64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Sao Paulo</a:t>
              </a:r>
            </a:p>
            <a:p>
              <a:pPr algn="ctr"/>
              <a:r>
                <a:rPr lang="en-US" sz="1800" dirty="0"/>
                <a:t> Brazil (2006)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98396" y="1333600"/>
            <a:ext cx="1827213" cy="2287588"/>
            <a:chOff x="4139048" y="3657600"/>
            <a:chExt cx="1826868" cy="2287588"/>
          </a:xfrm>
        </p:grpSpPr>
        <p:pic>
          <p:nvPicPr>
            <p:cNvPr id="15385" name="Picture 6" descr="Malaysia-tshirt-logo-rou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343400"/>
              <a:ext cx="1601788" cy="160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6" name="Text Box 11"/>
            <p:cNvSpPr txBox="1">
              <a:spLocks noChangeArrowheads="1"/>
            </p:cNvSpPr>
            <p:nvPr/>
          </p:nvSpPr>
          <p:spPr bwMode="auto">
            <a:xfrm>
              <a:off x="4139048" y="3657600"/>
              <a:ext cx="18268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/>
                <a:t>Petaling</a:t>
              </a:r>
              <a:r>
                <a:rPr lang="en-US" sz="1800" dirty="0"/>
                <a:t> Jaya</a:t>
              </a:r>
            </a:p>
            <a:p>
              <a:pPr algn="ctr"/>
              <a:r>
                <a:rPr lang="en-US" sz="1800" dirty="0"/>
                <a:t>Malaysia (2007)</a:t>
              </a:r>
            </a:p>
          </p:txBody>
        </p:sp>
      </p:grp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762000" y="1524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/>
              <a:t>Managing Data from Seismic Networks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702286" y="1330426"/>
            <a:ext cx="1504950" cy="2293937"/>
            <a:chOff x="7285942" y="4392613"/>
            <a:chExt cx="1506317" cy="2293937"/>
          </a:xfrm>
        </p:grpSpPr>
        <p:sp>
          <p:nvSpPr>
            <p:cNvPr id="15383" name="Text Box 11"/>
            <p:cNvSpPr txBox="1">
              <a:spLocks noChangeArrowheads="1"/>
            </p:cNvSpPr>
            <p:nvPr/>
          </p:nvSpPr>
          <p:spPr bwMode="auto">
            <a:xfrm>
              <a:off x="7285942" y="4392613"/>
              <a:ext cx="150631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Giza</a:t>
              </a:r>
            </a:p>
            <a:p>
              <a:pPr algn="ctr"/>
              <a:r>
                <a:rPr lang="en-US" sz="1800"/>
                <a:t>Egypt (2009)</a:t>
              </a:r>
            </a:p>
          </p:txBody>
        </p:sp>
        <p:pic>
          <p:nvPicPr>
            <p:cNvPr id="15384" name="Picture 16" descr="Egypt T-shirt bac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051425"/>
              <a:ext cx="1371600" cy="163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92669" y="1296294"/>
            <a:ext cx="1676400" cy="2362200"/>
            <a:chOff x="7086600" y="1904999"/>
            <a:chExt cx="1676399" cy="2362201"/>
          </a:xfrm>
        </p:grpSpPr>
        <p:pic>
          <p:nvPicPr>
            <p:cNvPr id="15381" name="Picture 14" descr="Logo-flags2010 brazil worksho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470" y="2814638"/>
              <a:ext cx="1578529" cy="145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2" name="TextBox 15"/>
            <p:cNvSpPr txBox="1">
              <a:spLocks noChangeArrowheads="1"/>
            </p:cNvSpPr>
            <p:nvPr/>
          </p:nvSpPr>
          <p:spPr bwMode="auto">
            <a:xfrm>
              <a:off x="7086600" y="1904999"/>
              <a:ext cx="164754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Foz do Iguaçu</a:t>
              </a:r>
            </a:p>
            <a:p>
              <a:pPr algn="ctr"/>
              <a:r>
                <a:rPr lang="en-US" sz="1800"/>
                <a:t>Brazil </a:t>
              </a:r>
            </a:p>
            <a:p>
              <a:pPr algn="ctr"/>
              <a:r>
                <a:rPr lang="en-US" sz="1800"/>
                <a:t>(2010)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61527" y="4009291"/>
            <a:ext cx="1447800" cy="2590800"/>
            <a:chOff x="3581399" y="1677054"/>
            <a:chExt cx="1447801" cy="2590146"/>
          </a:xfrm>
        </p:grpSpPr>
        <p:sp>
          <p:nvSpPr>
            <p:cNvPr id="15379" name="TextBox 17"/>
            <p:cNvSpPr txBox="1">
              <a:spLocks noChangeArrowheads="1"/>
            </p:cNvSpPr>
            <p:nvPr/>
          </p:nvSpPr>
          <p:spPr bwMode="auto">
            <a:xfrm>
              <a:off x="3581400" y="1677054"/>
              <a:ext cx="1447800" cy="92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Kuwait City</a:t>
              </a:r>
            </a:p>
            <a:p>
              <a:pPr algn="ctr"/>
              <a:r>
                <a:rPr lang="en-US" sz="1800"/>
                <a:t>Kuwai</a:t>
              </a:r>
            </a:p>
            <a:p>
              <a:pPr algn="ctr"/>
              <a:r>
                <a:rPr lang="en-US" sz="1800"/>
                <a:t>(2013)</a:t>
              </a:r>
            </a:p>
          </p:txBody>
        </p:sp>
        <p:pic>
          <p:nvPicPr>
            <p:cNvPr id="15380" name="Picture 21" descr="revised T-shirt_back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399" y="2667000"/>
              <a:ext cx="137122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7864774" y="1181994"/>
            <a:ext cx="1219200" cy="2590800"/>
            <a:chOff x="5486400" y="1676400"/>
            <a:chExt cx="1219200" cy="2590800"/>
          </a:xfrm>
        </p:grpSpPr>
        <p:pic>
          <p:nvPicPr>
            <p:cNvPr id="1537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667000"/>
              <a:ext cx="1219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TextBox 22"/>
            <p:cNvSpPr txBox="1">
              <a:spLocks noChangeArrowheads="1"/>
            </p:cNvSpPr>
            <p:nvPr/>
          </p:nvSpPr>
          <p:spPr bwMode="auto">
            <a:xfrm>
              <a:off x="5562600" y="1676400"/>
              <a:ext cx="108297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Bangkok</a:t>
              </a:r>
            </a:p>
            <a:p>
              <a:pPr algn="ctr"/>
              <a:r>
                <a:rPr lang="en-US" sz="1800"/>
                <a:t>Thailand </a:t>
              </a:r>
            </a:p>
            <a:p>
              <a:pPr algn="ctr"/>
              <a:r>
                <a:rPr lang="en-US" sz="1800"/>
                <a:t>(2012)</a:t>
              </a: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2016180" y="4043423"/>
            <a:ext cx="1285875" cy="2522537"/>
            <a:chOff x="2133600" y="1690819"/>
            <a:chExt cx="1285356" cy="2522633"/>
          </a:xfrm>
        </p:grpSpPr>
        <p:pic>
          <p:nvPicPr>
            <p:cNvPr id="15375" name="Picture 4" descr="2014_dms_wksp_back_6-11-14-rev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667000"/>
              <a:ext cx="1285356" cy="154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TextBox 17"/>
            <p:cNvSpPr txBox="1">
              <a:spLocks noChangeArrowheads="1"/>
            </p:cNvSpPr>
            <p:nvPr/>
          </p:nvSpPr>
          <p:spPr bwMode="auto">
            <a:xfrm>
              <a:off x="2173028" y="1690819"/>
              <a:ext cx="1206500" cy="40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Bogota</a:t>
              </a:r>
            </a:p>
            <a:p>
              <a:pPr algn="ctr"/>
              <a:r>
                <a:rPr lang="en-US" sz="1800"/>
                <a:t>Colombia (2014)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819531" y="-1008399"/>
            <a:ext cx="1378904" cy="2016798"/>
            <a:chOff x="79309" y="1388046"/>
            <a:chExt cx="1378904" cy="2016798"/>
          </a:xfrm>
        </p:grpSpPr>
        <p:sp>
          <p:nvSpPr>
            <p:cNvPr id="15373" name="Text Box 9"/>
            <p:cNvSpPr txBox="1">
              <a:spLocks noChangeArrowheads="1"/>
            </p:cNvSpPr>
            <p:nvPr/>
          </p:nvSpPr>
          <p:spPr bwMode="auto">
            <a:xfrm>
              <a:off x="118697" y="1388046"/>
              <a:ext cx="1339516" cy="646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/>
                <a:t>Palmanova</a:t>
              </a:r>
              <a:endParaRPr lang="en-US" sz="1800" dirty="0"/>
            </a:p>
            <a:p>
              <a:pPr algn="ctr"/>
              <a:r>
                <a:rPr lang="en-US" sz="1800" dirty="0"/>
                <a:t>Italy (2005)</a:t>
              </a:r>
            </a:p>
          </p:txBody>
        </p:sp>
        <p:pic>
          <p:nvPicPr>
            <p:cNvPr id="15374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9" y="2150046"/>
              <a:ext cx="1376946" cy="125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08907" y="4063564"/>
            <a:ext cx="1558734" cy="2482255"/>
            <a:chOff x="1065391" y="1743075"/>
            <a:chExt cx="1558734" cy="2482255"/>
          </a:xfrm>
        </p:grpSpPr>
        <p:sp>
          <p:nvSpPr>
            <p:cNvPr id="15371" name="TextBox 17"/>
            <p:cNvSpPr txBox="1">
              <a:spLocks noChangeArrowheads="1"/>
            </p:cNvSpPr>
            <p:nvPr/>
          </p:nvSpPr>
          <p:spPr bwMode="auto">
            <a:xfrm>
              <a:off x="1276366" y="1743075"/>
              <a:ext cx="12065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Hanoi Vietnam (2015)</a:t>
              </a:r>
            </a:p>
          </p:txBody>
        </p:sp>
        <p:pic>
          <p:nvPicPr>
            <p:cNvPr id="9" name="Picture 8" descr="Screen Shot 2017-08-07 at 3.13.11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91" y="2666596"/>
              <a:ext cx="1558734" cy="1558734"/>
            </a:xfrm>
            <a:prstGeom prst="rect">
              <a:avLst/>
            </a:prstGeom>
          </p:spPr>
        </p:pic>
      </p:grpSp>
      <p:pic>
        <p:nvPicPr>
          <p:cNvPr id="11" name="Picture 10" descr="WorkshopLogo2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7" y="4207528"/>
            <a:ext cx="2281666" cy="239574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1296294"/>
            <a:ext cx="1513893" cy="2246725"/>
            <a:chOff x="0" y="1296294"/>
            <a:chExt cx="1513893" cy="2246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047006"/>
              <a:ext cx="1513893" cy="1496013"/>
            </a:xfrm>
            <a:prstGeom prst="rect">
              <a:avLst/>
            </a:prstGeom>
          </p:spPr>
        </p:pic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85654" y="1296294"/>
              <a:ext cx="13906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 smtClean="0"/>
                <a:t>Palmanova</a:t>
              </a:r>
              <a:endParaRPr lang="en-US" sz="1800" dirty="0"/>
            </a:p>
            <a:p>
              <a:pPr algn="ctr"/>
              <a:r>
                <a:rPr lang="en-US" sz="1800" dirty="0" smtClean="0"/>
                <a:t>Italy (2005)</a:t>
              </a:r>
              <a:endParaRPr lang="en-US" sz="18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2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Workshops and REED Projects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96" y="1110827"/>
            <a:ext cx="7227522" cy="54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1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377" y="1763888"/>
            <a:ext cx="6014126" cy="4435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0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Installs and operates the infrastructure needed by earth scientists to understand the complex Earth.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Supports facilities in permanent networks, portable networks and data management services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A healthy education and public outreach capability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838200" y="152400"/>
            <a:ext cx="815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ea typeface="ＭＳ Ｐゴシック" charset="-128"/>
                <a:cs typeface="ＭＳ Ｐゴシック" charset="-128"/>
              </a:rPr>
              <a:t>IRIS </a:t>
            </a:r>
          </a:p>
          <a:p>
            <a:pPr>
              <a:defRPr/>
            </a:pPr>
            <a:r>
              <a:rPr lang="en-US" sz="3600" dirty="0">
                <a:ea typeface="ＭＳ Ｐゴシック" charset="-128"/>
                <a:cs typeface="ＭＳ Ｐゴシック" charset="-128"/>
              </a:rPr>
              <a:t>facilitates seismological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6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716"/>
            <a:ext cx="7982398" cy="510731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Consortium 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125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US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Universities and ~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125 foreign affiliates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National Science Foundation Funded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US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$25 </a:t>
            </a:r>
            <a:r>
              <a:rPr lang="en-US" sz="2000" dirty="0">
                <a:latin typeface="Arial" charset="0"/>
                <a:ea typeface="ＭＳ Ｐゴシック" charset="0"/>
              </a:rPr>
              <a:t>million annual funding under the SAGE award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Five Programs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GSN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~160 permanent stations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PASSCAL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6,483 data loggers with 15,249 recording channel capacity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Transportable Array now in Alaska</a:t>
            </a:r>
            <a:endParaRPr lang="en-US" sz="3200" dirty="0"/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239 total stations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150 TA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stations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EPO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Workshops, posters, museum displays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Data Services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&gt;35,000 </a:t>
            </a:r>
            <a:r>
              <a:rPr lang="en-US" sz="1800" dirty="0">
                <a:latin typeface="Arial" charset="0"/>
                <a:ea typeface="ＭＳ Ｐゴシック" charset="0"/>
              </a:rPr>
              <a:t>stations over 45 years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450 </a:t>
            </a:r>
            <a:r>
              <a:rPr lang="en-US" sz="1800" dirty="0">
                <a:latin typeface="Arial" charset="0"/>
                <a:ea typeface="ＭＳ Ｐゴシック" charset="0"/>
              </a:rPr>
              <a:t>terabyte archive of waveform data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Archives 75 terabytes </a:t>
            </a:r>
            <a:r>
              <a:rPr lang="en-US" sz="1800" dirty="0">
                <a:latin typeface="Arial" charset="0"/>
                <a:ea typeface="ＭＳ Ｐゴシック" charset="0"/>
              </a:rPr>
              <a:t>per year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Distributes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more than 1 petabyte </a:t>
            </a:r>
            <a:r>
              <a:rPr lang="en-US" sz="1800" dirty="0">
                <a:latin typeface="Arial" charset="0"/>
                <a:ea typeface="ＭＳ Ｐゴシック" charset="0"/>
              </a:rPr>
              <a:t>per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year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47800" y="258753"/>
            <a:ext cx="518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DADADA"/>
                </a:solidFill>
              </a:rPr>
              <a:t>Overview: What is IRIS?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6" y="1004486"/>
            <a:ext cx="7204000" cy="55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8458200" y="6553200"/>
            <a:ext cx="76200" cy="762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3000" y="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DADADA"/>
                </a:solidFill>
              </a:rPr>
              <a:t>The IRIS Membership</a:t>
            </a:r>
            <a:br>
              <a:rPr lang="en-US" sz="3600" dirty="0">
                <a:solidFill>
                  <a:srgbClr val="DADADA"/>
                </a:solidFill>
              </a:rPr>
            </a:br>
            <a:r>
              <a:rPr lang="en-US" sz="3600" dirty="0">
                <a:solidFill>
                  <a:srgbClr val="DADADA"/>
                </a:solidFill>
              </a:rPr>
              <a:t>	</a:t>
            </a:r>
            <a:r>
              <a:rPr lang="en-US" sz="2800" dirty="0" smtClean="0">
                <a:solidFill>
                  <a:srgbClr val="DADADA"/>
                </a:solidFill>
              </a:rPr>
              <a:t>125 Full </a:t>
            </a:r>
            <a:r>
              <a:rPr lang="en-US" sz="2800" dirty="0">
                <a:solidFill>
                  <a:srgbClr val="DADADA"/>
                </a:solidFill>
              </a:rPr>
              <a:t>Member Institutions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8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Facilities are open to seismologists worldwide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Free of charge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Open Data Policy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Talk to IRIS Staff if you have specific questions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447800" y="533400"/>
            <a:ext cx="128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Ingestion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Real time methods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Bulk file transfer methods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Archiving and </a:t>
            </a:r>
            <a:r>
              <a:rPr lang="en-US" dirty="0" err="1" smtClean="0">
                <a:latin typeface="+mj-lt"/>
              </a:rPr>
              <a:t>Curation</a:t>
            </a: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en-US" dirty="0" smtClean="0">
                <a:latin typeface="+mj-lt"/>
              </a:rPr>
              <a:t>Distribution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447800" y="533400"/>
            <a:ext cx="4951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1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latin typeface="+mj-lt"/>
              </a:rPr>
              <a:t>Ingestion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Real time methods rely on BUD</a:t>
            </a:r>
          </a:p>
          <a:p>
            <a:pPr lvl="2">
              <a:defRPr/>
            </a:pPr>
            <a:r>
              <a:rPr lang="en-US" dirty="0" err="1" smtClean="0">
                <a:solidFill>
                  <a:srgbClr val="FFFF00"/>
                </a:solidFill>
                <a:latin typeface="+mj-lt"/>
              </a:rPr>
              <a:t>SeedLink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is our preferred method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Antelope Orb2Orb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RRP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CD1.0 and CD1.1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And a variety of others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Bulk file transfer methods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Mseed2dmc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Data Provider Agreement shows articulates the responsibilities of network </a:t>
            </a:r>
            <a:r>
              <a:rPr lang="en-US" dirty="0" err="1" smtClean="0">
                <a:latin typeface="+mj-lt"/>
              </a:rPr>
              <a:t>contirbutors</a:t>
            </a:r>
            <a:r>
              <a:rPr lang="en-US" dirty="0" smtClean="0">
                <a:latin typeface="+mj-lt"/>
              </a:rPr>
              <a:t> and IRIS Data Services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447800" y="533400"/>
            <a:ext cx="7710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 - ingestion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93096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9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8643"/>
            <a:ext cx="8229600" cy="601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Services Data Sources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65669" y="3576693"/>
            <a:ext cx="2133600" cy="5926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PASSCAL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62869" y="3819328"/>
            <a:ext cx="2133600" cy="1286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IRIS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DMC/ADC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799" y="1527590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NSF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Sources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2447831"/>
            <a:ext cx="2133600" cy="5926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GSN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4705555"/>
            <a:ext cx="2133600" cy="5926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TA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5669" y="5834418"/>
            <a:ext cx="2133600" cy="5926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OBSIP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19332" y="4118549"/>
            <a:ext cx="2133600" cy="59265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FDSN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99199" y="2989687"/>
            <a:ext cx="2573867" cy="592655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Regional Nets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9332" y="5247411"/>
            <a:ext cx="2133600" cy="59265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Non-FDSN</a:t>
            </a:r>
            <a:endParaRPr lang="en-US" sz="2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55866" y="2001714"/>
            <a:ext cx="1501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Other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Sources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70062" y="2489247"/>
            <a:ext cx="3811594" cy="3770340"/>
            <a:chOff x="2570062" y="2750739"/>
            <a:chExt cx="3811594" cy="3770340"/>
          </a:xfrm>
        </p:grpSpPr>
        <p:sp>
          <p:nvSpPr>
            <p:cNvPr id="2" name="TextBox 1"/>
            <p:cNvSpPr txBox="1"/>
            <p:nvPr/>
          </p:nvSpPr>
          <p:spPr>
            <a:xfrm>
              <a:off x="2711346" y="2750739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3 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11346" y="3775128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13 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11346" y="4885759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5 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06947" y="4358678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9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06947" y="5449579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6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6947" y="3255291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22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70062" y="6151747"/>
              <a:ext cx="1057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variable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64770" y="5438404"/>
              <a:ext cx="774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~71</a:t>
              </a:r>
            </a:p>
            <a:p>
              <a:pPr algn="ctr"/>
              <a:r>
                <a:rPr lang="en-US" b="1" dirty="0" smtClean="0">
                  <a:latin typeface="Arial"/>
                  <a:cs typeface="Arial"/>
                </a:rPr>
                <a:t>TB/</a:t>
              </a:r>
              <a:r>
                <a:rPr lang="en-US" b="1" dirty="0" err="1" smtClean="0">
                  <a:latin typeface="Arial"/>
                  <a:cs typeface="Arial"/>
                </a:rPr>
                <a:t>yr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74040" y="1078384"/>
            <a:ext cx="350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decades</a:t>
            </a:r>
          </a:p>
          <a:p>
            <a:r>
              <a:rPr lang="en-US" dirty="0"/>
              <a:t>	</a:t>
            </a:r>
            <a:r>
              <a:rPr lang="en-US" dirty="0" smtClean="0"/>
              <a:t>208 permanent networks</a:t>
            </a:r>
          </a:p>
          <a:p>
            <a:r>
              <a:rPr lang="en-US" dirty="0" smtClean="0"/>
              <a:t>	569 temporary deployments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631356" y="310091"/>
            <a:ext cx="7710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DADADA"/>
                </a:solidFill>
              </a:rPr>
              <a:t>IRIS Data Services - ingestion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900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Training in Network Management Systems and Analytical Tools for Seismology  • 23</a:t>
            </a:r>
            <a:r>
              <a:rPr lang="mr-IN" sz="1200" dirty="0" smtClean="0">
                <a:solidFill>
                  <a:srgbClr val="FFFF00"/>
                </a:solidFill>
              </a:rPr>
              <a:t>–</a:t>
            </a:r>
            <a:r>
              <a:rPr lang="en-US" sz="1200" dirty="0" smtClean="0">
                <a:solidFill>
                  <a:srgbClr val="FFFF00"/>
                </a:solidFill>
              </a:rPr>
              <a:t>27 October 2017   •  Baku, Azerbaijan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4" y="1059584"/>
            <a:ext cx="8150486" cy="55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540</TotalTime>
  <Words>712</Words>
  <Application>Microsoft Macintosh PowerPoint</Application>
  <PresentationFormat>On-screen Show (4:3)</PresentationFormat>
  <Paragraphs>146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Technic</vt:lpstr>
      <vt:lpstr>An Overview of IRIS and IRIS Data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Services 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Workshops and REED Projects</vt:lpstr>
      <vt:lpstr>Thank you!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Data from Seismic networks </dc:title>
  <dc:creator>Tim Ahern</dc:creator>
  <cp:lastModifiedBy>Tim Ahern</cp:lastModifiedBy>
  <cp:revision>46</cp:revision>
  <dcterms:created xsi:type="dcterms:W3CDTF">2017-08-05T04:19:26Z</dcterms:created>
  <dcterms:modified xsi:type="dcterms:W3CDTF">2017-10-16T15:36:34Z</dcterms:modified>
</cp:coreProperties>
</file>